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9" r:id="rId3"/>
    <p:sldId id="257" r:id="rId4"/>
    <p:sldId id="260" r:id="rId5"/>
    <p:sldId id="264" r:id="rId6"/>
    <p:sldId id="265" r:id="rId7"/>
    <p:sldId id="262" r:id="rId8"/>
  </p:sldIdLst>
  <p:sldSz cx="9144000" cy="6858000" type="screen4x3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9BFE"/>
    <a:srgbClr val="CC9900"/>
    <a:srgbClr val="FEAA02"/>
    <a:srgbClr val="D68B1C"/>
    <a:srgbClr val="D096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601" autoAdjust="0"/>
  </p:normalViewPr>
  <p:slideViewPr>
    <p:cSldViewPr>
      <p:cViewPr varScale="1">
        <p:scale>
          <a:sx n="69" d="100"/>
          <a:sy n="69" d="100"/>
        </p:scale>
        <p:origin x="200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image" Target="../media/image11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E21342-D4C7-4EA3-B2FB-8B3380C19068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9EA310C-81CB-4A54-8EC9-34D736BBDCCD}">
      <dgm:prSet phldrT="[Текст]"/>
      <dgm:spPr>
        <a:gradFill rotWithShape="0">
          <a:gsLst>
            <a:gs pos="0">
              <a:schemeClr val="tx2">
                <a:lumMod val="40000"/>
                <a:lumOff val="60000"/>
              </a:schemeClr>
            </a:gs>
            <a:gs pos="53000">
              <a:srgbClr val="D4DEFF"/>
            </a:gs>
            <a:gs pos="100000">
              <a:srgbClr val="D4DEFF"/>
            </a:gs>
            <a:gs pos="100000">
              <a:srgbClr val="96AB94"/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ru-RU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Организационно-методическая деятельность по проведению ГИА с учетом требований </a:t>
          </a:r>
          <a:r>
            <a:rPr lang="en-US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WS</a:t>
          </a:r>
          <a:r>
            <a:rPr lang="ru-RU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dirty="0"/>
        </a:p>
      </dgm:t>
    </dgm:pt>
    <dgm:pt modelId="{0DDDCE28-A9DA-45D7-9A45-C70E80932C6B}" type="parTrans" cxnId="{7DE5FE36-F745-44F0-A794-DDF6C2A035B8}">
      <dgm:prSet/>
      <dgm:spPr/>
      <dgm:t>
        <a:bodyPr/>
        <a:lstStyle/>
        <a:p>
          <a:endParaRPr lang="ru-RU"/>
        </a:p>
      </dgm:t>
    </dgm:pt>
    <dgm:pt modelId="{35BA0A24-2BFF-45E9-839A-DB5A011AA61F}" type="sibTrans" cxnId="{7DE5FE36-F745-44F0-A794-DDF6C2A035B8}">
      <dgm:prSet/>
      <dgm:spPr/>
      <dgm:t>
        <a:bodyPr/>
        <a:lstStyle/>
        <a:p>
          <a:endParaRPr lang="ru-RU"/>
        </a:p>
      </dgm:t>
    </dgm:pt>
    <dgm:pt modelId="{0E0898BC-09D0-4A81-9EC1-80A151E91E84}">
      <dgm:prSet phldrT="[Текст]"/>
      <dgm:spPr>
        <a:gradFill rotWithShape="0">
          <a:gsLst>
            <a:gs pos="0">
              <a:schemeClr val="tx2">
                <a:lumMod val="40000"/>
                <a:lumOff val="60000"/>
              </a:schemeClr>
            </a:gs>
            <a:gs pos="53000">
              <a:srgbClr val="D4DEFF"/>
            </a:gs>
            <a:gs pos="100000">
              <a:srgbClr val="D4DEFF"/>
            </a:gs>
            <a:gs pos="100000">
              <a:srgbClr val="96AB94"/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ru-RU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Сетевое взаимодействие по формированию системы проведения ГИА с учетом требований </a:t>
          </a:r>
          <a:r>
            <a:rPr lang="en-US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WS</a:t>
          </a:r>
          <a:r>
            <a:rPr lang="ru-RU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dirty="0"/>
        </a:p>
      </dgm:t>
    </dgm:pt>
    <dgm:pt modelId="{478A747C-0177-48C9-A7B3-539374F47E21}" type="parTrans" cxnId="{6D09F9A0-9FD0-49B6-A5E8-28FA1948B83B}">
      <dgm:prSet/>
      <dgm:spPr/>
      <dgm:t>
        <a:bodyPr/>
        <a:lstStyle/>
        <a:p>
          <a:endParaRPr lang="ru-RU"/>
        </a:p>
      </dgm:t>
    </dgm:pt>
    <dgm:pt modelId="{4B4632D4-6510-483C-85D9-2928A1AB188F}" type="sibTrans" cxnId="{6D09F9A0-9FD0-49B6-A5E8-28FA1948B83B}">
      <dgm:prSet/>
      <dgm:spPr/>
      <dgm:t>
        <a:bodyPr/>
        <a:lstStyle/>
        <a:p>
          <a:endParaRPr lang="ru-RU"/>
        </a:p>
      </dgm:t>
    </dgm:pt>
    <dgm:pt modelId="{9BF607DD-DE2A-4C7D-AACA-6F89D5626D3C}">
      <dgm:prSet phldrT="[Текст]"/>
      <dgm:spPr>
        <a:gradFill rotWithShape="0">
          <a:gsLst>
            <a:gs pos="0">
              <a:schemeClr val="tx2">
                <a:lumMod val="40000"/>
                <a:lumOff val="60000"/>
              </a:schemeClr>
            </a:gs>
            <a:gs pos="53000">
              <a:srgbClr val="D4DEFF"/>
            </a:gs>
            <a:gs pos="100000">
              <a:srgbClr val="D4DEFF"/>
            </a:gs>
            <a:gs pos="100000">
              <a:srgbClr val="96AB94"/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ru-RU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Подготовка студентов к процедуре проведения ГИА с учетом требований </a:t>
          </a:r>
          <a:r>
            <a:rPr lang="en-US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WS</a:t>
          </a:r>
          <a:endParaRPr lang="ru-RU" dirty="0"/>
        </a:p>
      </dgm:t>
    </dgm:pt>
    <dgm:pt modelId="{7C4F7F29-742A-41BA-9865-CF72FA3560D3}" type="parTrans" cxnId="{423C6B24-EB82-4584-BC9A-789A948E7E4A}">
      <dgm:prSet/>
      <dgm:spPr/>
      <dgm:t>
        <a:bodyPr/>
        <a:lstStyle/>
        <a:p>
          <a:endParaRPr lang="ru-RU"/>
        </a:p>
      </dgm:t>
    </dgm:pt>
    <dgm:pt modelId="{C4111DF5-A888-42F4-8DE6-BAE6E6F34CDE}" type="sibTrans" cxnId="{423C6B24-EB82-4584-BC9A-789A948E7E4A}">
      <dgm:prSet/>
      <dgm:spPr/>
      <dgm:t>
        <a:bodyPr/>
        <a:lstStyle/>
        <a:p>
          <a:endParaRPr lang="ru-RU"/>
        </a:p>
      </dgm:t>
    </dgm:pt>
    <dgm:pt modelId="{6E96D23A-E651-41C6-9AE4-E8D38B34B02D}" type="pres">
      <dgm:prSet presAssocID="{48E21342-D4C7-4EA3-B2FB-8B3380C1906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686159D-86A2-4568-B503-5483CD990237}" type="pres">
      <dgm:prSet presAssocID="{19EA310C-81CB-4A54-8EC9-34D736BBDCCD}" presName="comp" presStyleCnt="0"/>
      <dgm:spPr/>
    </dgm:pt>
    <dgm:pt modelId="{2A083531-8153-4BC1-8914-A1DFB8F5D5B8}" type="pres">
      <dgm:prSet presAssocID="{19EA310C-81CB-4A54-8EC9-34D736BBDCCD}" presName="box" presStyleLbl="node1" presStyleIdx="0" presStyleCnt="3" custScaleY="63575" custLinFactNeighborY="-3951"/>
      <dgm:spPr/>
      <dgm:t>
        <a:bodyPr/>
        <a:lstStyle/>
        <a:p>
          <a:endParaRPr lang="ru-RU"/>
        </a:p>
      </dgm:t>
    </dgm:pt>
    <dgm:pt modelId="{9A2B99A3-2435-4449-B980-E80329CC9BD4}" type="pres">
      <dgm:prSet presAssocID="{19EA310C-81CB-4A54-8EC9-34D736BBDCCD}" presName="img" presStyleLbl="fgImgPlace1" presStyleIdx="0" presStyleCnt="3" custScaleX="95428" custScaleY="6509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  <dgm:t>
        <a:bodyPr/>
        <a:lstStyle/>
        <a:p>
          <a:endParaRPr lang="ru-RU"/>
        </a:p>
      </dgm:t>
    </dgm:pt>
    <dgm:pt modelId="{82F16C4D-1AC7-4BDB-87EB-9D99776E1BD7}" type="pres">
      <dgm:prSet presAssocID="{19EA310C-81CB-4A54-8EC9-34D736BBDCCD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401CA4-A7BC-420A-B5DD-AE20EAFC52C3}" type="pres">
      <dgm:prSet presAssocID="{35BA0A24-2BFF-45E9-839A-DB5A011AA61F}" presName="spacer" presStyleCnt="0"/>
      <dgm:spPr/>
    </dgm:pt>
    <dgm:pt modelId="{2727B78B-CD35-4988-9260-8666069A6A4C}" type="pres">
      <dgm:prSet presAssocID="{0E0898BC-09D0-4A81-9EC1-80A151E91E84}" presName="comp" presStyleCnt="0"/>
      <dgm:spPr/>
    </dgm:pt>
    <dgm:pt modelId="{4B06E93A-3D72-47FE-98A3-EBCE189F5C60}" type="pres">
      <dgm:prSet presAssocID="{0E0898BC-09D0-4A81-9EC1-80A151E91E84}" presName="box" presStyleLbl="node1" presStyleIdx="1" presStyleCnt="3" custScaleY="62754"/>
      <dgm:spPr/>
      <dgm:t>
        <a:bodyPr/>
        <a:lstStyle/>
        <a:p>
          <a:endParaRPr lang="ru-RU"/>
        </a:p>
      </dgm:t>
    </dgm:pt>
    <dgm:pt modelId="{E11B8603-663A-4C69-B976-45BE09958DBB}" type="pres">
      <dgm:prSet presAssocID="{0E0898BC-09D0-4A81-9EC1-80A151E91E84}" presName="img" presStyleLbl="fgImgPlace1" presStyleIdx="1" presStyleCnt="3" custScaleX="88651" custScaleY="62895" custLinFactNeighborX="-3654" custLinFactNeighborY="-35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  <dgm:t>
        <a:bodyPr/>
        <a:lstStyle/>
        <a:p>
          <a:endParaRPr lang="ru-RU"/>
        </a:p>
      </dgm:t>
    </dgm:pt>
    <dgm:pt modelId="{757C8F79-881B-4483-BC33-ACCD682C3F33}" type="pres">
      <dgm:prSet presAssocID="{0E0898BC-09D0-4A81-9EC1-80A151E91E84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FA2031-2AD0-48DE-946C-531DE7041E04}" type="pres">
      <dgm:prSet presAssocID="{4B4632D4-6510-483C-85D9-2928A1AB188F}" presName="spacer" presStyleCnt="0"/>
      <dgm:spPr/>
    </dgm:pt>
    <dgm:pt modelId="{A751C4FB-756C-4C44-ADEA-BD58B3A0E346}" type="pres">
      <dgm:prSet presAssocID="{9BF607DD-DE2A-4C7D-AACA-6F89D5626D3C}" presName="comp" presStyleCnt="0"/>
      <dgm:spPr/>
    </dgm:pt>
    <dgm:pt modelId="{2CF72630-78DA-43F8-A7E9-C73A2834E0E1}" type="pres">
      <dgm:prSet presAssocID="{9BF607DD-DE2A-4C7D-AACA-6F89D5626D3C}" presName="box" presStyleLbl="node1" presStyleIdx="2" presStyleCnt="3" custScaleY="63117"/>
      <dgm:spPr/>
      <dgm:t>
        <a:bodyPr/>
        <a:lstStyle/>
        <a:p>
          <a:endParaRPr lang="ru-RU"/>
        </a:p>
      </dgm:t>
    </dgm:pt>
    <dgm:pt modelId="{EB0AC798-47EE-4980-A772-E8139A356D91}" type="pres">
      <dgm:prSet presAssocID="{9BF607DD-DE2A-4C7D-AACA-6F89D5626D3C}" presName="img" presStyleLbl="fgImgPlace1" presStyleIdx="2" presStyleCnt="3" custScaleX="99611" custScaleY="6126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  <dgm:t>
        <a:bodyPr/>
        <a:lstStyle/>
        <a:p>
          <a:endParaRPr lang="ru-RU"/>
        </a:p>
      </dgm:t>
    </dgm:pt>
    <dgm:pt modelId="{D9BE62D1-42E3-4951-94CA-BA80A71376F4}" type="pres">
      <dgm:prSet presAssocID="{9BF607DD-DE2A-4C7D-AACA-6F89D5626D3C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D170002-63EF-4C11-AD89-3AE3F3B8512D}" type="presOf" srcId="{48E21342-D4C7-4EA3-B2FB-8B3380C19068}" destId="{6E96D23A-E651-41C6-9AE4-E8D38B34B02D}" srcOrd="0" destOrd="0" presId="urn:microsoft.com/office/officeart/2005/8/layout/vList4"/>
    <dgm:cxn modelId="{AA7CFFAF-8D27-4CB4-ADFC-09D035867301}" type="presOf" srcId="{0E0898BC-09D0-4A81-9EC1-80A151E91E84}" destId="{757C8F79-881B-4483-BC33-ACCD682C3F33}" srcOrd="1" destOrd="0" presId="urn:microsoft.com/office/officeart/2005/8/layout/vList4"/>
    <dgm:cxn modelId="{EBA4C8A8-A188-4BF2-B776-CCC1241921B9}" type="presOf" srcId="{19EA310C-81CB-4A54-8EC9-34D736BBDCCD}" destId="{82F16C4D-1AC7-4BDB-87EB-9D99776E1BD7}" srcOrd="1" destOrd="0" presId="urn:microsoft.com/office/officeart/2005/8/layout/vList4"/>
    <dgm:cxn modelId="{423C6B24-EB82-4584-BC9A-789A948E7E4A}" srcId="{48E21342-D4C7-4EA3-B2FB-8B3380C19068}" destId="{9BF607DD-DE2A-4C7D-AACA-6F89D5626D3C}" srcOrd="2" destOrd="0" parTransId="{7C4F7F29-742A-41BA-9865-CF72FA3560D3}" sibTransId="{C4111DF5-A888-42F4-8DE6-BAE6E6F34CDE}"/>
    <dgm:cxn modelId="{860E0181-C866-431F-8FA4-4D0C8E009625}" type="presOf" srcId="{0E0898BC-09D0-4A81-9EC1-80A151E91E84}" destId="{4B06E93A-3D72-47FE-98A3-EBCE189F5C60}" srcOrd="0" destOrd="0" presId="urn:microsoft.com/office/officeart/2005/8/layout/vList4"/>
    <dgm:cxn modelId="{3FA10BF1-5EE8-4174-B26B-7C81152C741D}" type="presOf" srcId="{19EA310C-81CB-4A54-8EC9-34D736BBDCCD}" destId="{2A083531-8153-4BC1-8914-A1DFB8F5D5B8}" srcOrd="0" destOrd="0" presId="urn:microsoft.com/office/officeart/2005/8/layout/vList4"/>
    <dgm:cxn modelId="{7DE5FE36-F745-44F0-A794-DDF6C2A035B8}" srcId="{48E21342-D4C7-4EA3-B2FB-8B3380C19068}" destId="{19EA310C-81CB-4A54-8EC9-34D736BBDCCD}" srcOrd="0" destOrd="0" parTransId="{0DDDCE28-A9DA-45D7-9A45-C70E80932C6B}" sibTransId="{35BA0A24-2BFF-45E9-839A-DB5A011AA61F}"/>
    <dgm:cxn modelId="{5BE57E00-21BE-46FC-9A02-1DB6E2DCF411}" type="presOf" srcId="{9BF607DD-DE2A-4C7D-AACA-6F89D5626D3C}" destId="{D9BE62D1-42E3-4951-94CA-BA80A71376F4}" srcOrd="1" destOrd="0" presId="urn:microsoft.com/office/officeart/2005/8/layout/vList4"/>
    <dgm:cxn modelId="{6D09F9A0-9FD0-49B6-A5E8-28FA1948B83B}" srcId="{48E21342-D4C7-4EA3-B2FB-8B3380C19068}" destId="{0E0898BC-09D0-4A81-9EC1-80A151E91E84}" srcOrd="1" destOrd="0" parTransId="{478A747C-0177-48C9-A7B3-539374F47E21}" sibTransId="{4B4632D4-6510-483C-85D9-2928A1AB188F}"/>
    <dgm:cxn modelId="{8A513208-136D-4E3D-A3DA-6F7345FCC071}" type="presOf" srcId="{9BF607DD-DE2A-4C7D-AACA-6F89D5626D3C}" destId="{2CF72630-78DA-43F8-A7E9-C73A2834E0E1}" srcOrd="0" destOrd="0" presId="urn:microsoft.com/office/officeart/2005/8/layout/vList4"/>
    <dgm:cxn modelId="{858B0288-A712-4626-83E6-D9ED0FCEC0EA}" type="presParOf" srcId="{6E96D23A-E651-41C6-9AE4-E8D38B34B02D}" destId="{6686159D-86A2-4568-B503-5483CD990237}" srcOrd="0" destOrd="0" presId="urn:microsoft.com/office/officeart/2005/8/layout/vList4"/>
    <dgm:cxn modelId="{7829D252-0558-4B16-8027-A29B9AC399A9}" type="presParOf" srcId="{6686159D-86A2-4568-B503-5483CD990237}" destId="{2A083531-8153-4BC1-8914-A1DFB8F5D5B8}" srcOrd="0" destOrd="0" presId="urn:microsoft.com/office/officeart/2005/8/layout/vList4"/>
    <dgm:cxn modelId="{01354581-48ED-4BC2-8C8D-ED1354F7C5F1}" type="presParOf" srcId="{6686159D-86A2-4568-B503-5483CD990237}" destId="{9A2B99A3-2435-4449-B980-E80329CC9BD4}" srcOrd="1" destOrd="0" presId="urn:microsoft.com/office/officeart/2005/8/layout/vList4"/>
    <dgm:cxn modelId="{7F7EFFD6-538C-4DAD-97C1-388A1B5C5365}" type="presParOf" srcId="{6686159D-86A2-4568-B503-5483CD990237}" destId="{82F16C4D-1AC7-4BDB-87EB-9D99776E1BD7}" srcOrd="2" destOrd="0" presId="urn:microsoft.com/office/officeart/2005/8/layout/vList4"/>
    <dgm:cxn modelId="{117B1882-67BD-4107-A0C3-0660C8FCA4C4}" type="presParOf" srcId="{6E96D23A-E651-41C6-9AE4-E8D38B34B02D}" destId="{80401CA4-A7BC-420A-B5DD-AE20EAFC52C3}" srcOrd="1" destOrd="0" presId="urn:microsoft.com/office/officeart/2005/8/layout/vList4"/>
    <dgm:cxn modelId="{C63E8265-FACE-4AC5-9226-4503085CA697}" type="presParOf" srcId="{6E96D23A-E651-41C6-9AE4-E8D38B34B02D}" destId="{2727B78B-CD35-4988-9260-8666069A6A4C}" srcOrd="2" destOrd="0" presId="urn:microsoft.com/office/officeart/2005/8/layout/vList4"/>
    <dgm:cxn modelId="{1B9D9DA1-FAA8-4163-9EC7-1984C72D4F09}" type="presParOf" srcId="{2727B78B-CD35-4988-9260-8666069A6A4C}" destId="{4B06E93A-3D72-47FE-98A3-EBCE189F5C60}" srcOrd="0" destOrd="0" presId="urn:microsoft.com/office/officeart/2005/8/layout/vList4"/>
    <dgm:cxn modelId="{F65D1B9F-1B91-4622-8D71-3A7F08F13783}" type="presParOf" srcId="{2727B78B-CD35-4988-9260-8666069A6A4C}" destId="{E11B8603-663A-4C69-B976-45BE09958DBB}" srcOrd="1" destOrd="0" presId="urn:microsoft.com/office/officeart/2005/8/layout/vList4"/>
    <dgm:cxn modelId="{8DC1A445-EC62-4BF1-877D-0F365DE7E663}" type="presParOf" srcId="{2727B78B-CD35-4988-9260-8666069A6A4C}" destId="{757C8F79-881B-4483-BC33-ACCD682C3F33}" srcOrd="2" destOrd="0" presId="urn:microsoft.com/office/officeart/2005/8/layout/vList4"/>
    <dgm:cxn modelId="{F36A913F-3D6A-4F04-B911-5A1B0900482D}" type="presParOf" srcId="{6E96D23A-E651-41C6-9AE4-E8D38B34B02D}" destId="{95FA2031-2AD0-48DE-946C-531DE7041E04}" srcOrd="3" destOrd="0" presId="urn:microsoft.com/office/officeart/2005/8/layout/vList4"/>
    <dgm:cxn modelId="{C5AA3D13-F2BC-4275-BA32-12C73E7BF18A}" type="presParOf" srcId="{6E96D23A-E651-41C6-9AE4-E8D38B34B02D}" destId="{A751C4FB-756C-4C44-ADEA-BD58B3A0E346}" srcOrd="4" destOrd="0" presId="urn:microsoft.com/office/officeart/2005/8/layout/vList4"/>
    <dgm:cxn modelId="{1078BDCE-511C-481B-8858-B6024692C08F}" type="presParOf" srcId="{A751C4FB-756C-4C44-ADEA-BD58B3A0E346}" destId="{2CF72630-78DA-43F8-A7E9-C73A2834E0E1}" srcOrd="0" destOrd="0" presId="urn:microsoft.com/office/officeart/2005/8/layout/vList4"/>
    <dgm:cxn modelId="{1A637144-82A0-486E-9A97-1CEA2D581C32}" type="presParOf" srcId="{A751C4FB-756C-4C44-ADEA-BD58B3A0E346}" destId="{EB0AC798-47EE-4980-A772-E8139A356D91}" srcOrd="1" destOrd="0" presId="urn:microsoft.com/office/officeart/2005/8/layout/vList4"/>
    <dgm:cxn modelId="{A302EECA-DE73-4F10-BCC2-B52BF6AB3E37}" type="presParOf" srcId="{A751C4FB-756C-4C44-ADEA-BD58B3A0E346}" destId="{D9BE62D1-42E3-4951-94CA-BA80A71376F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083531-8153-4BC1-8914-A1DFB8F5D5B8}">
      <dsp:nvSpPr>
        <dsp:cNvPr id="0" name=""/>
        <dsp:cNvSpPr/>
      </dsp:nvSpPr>
      <dsp:spPr>
        <a:xfrm>
          <a:off x="0" y="0"/>
          <a:ext cx="8295648" cy="13430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tx2">
                <a:lumMod val="40000"/>
                <a:lumOff val="60000"/>
              </a:schemeClr>
            </a:gs>
            <a:gs pos="53000">
              <a:srgbClr val="D4DEFF"/>
            </a:gs>
            <a:gs pos="100000">
              <a:srgbClr val="D4DEFF"/>
            </a:gs>
            <a:gs pos="100000">
              <a:srgbClr val="96AB94"/>
            </a:gs>
          </a:gsLst>
          <a:lin ang="5400000" scaled="0"/>
        </a:gra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Организационно-методическая деятельность по проведению ГИА с учетом требований </a:t>
          </a:r>
          <a:r>
            <a:rPr lang="en-US" sz="2700" kern="1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WS</a:t>
          </a:r>
          <a:r>
            <a:rPr lang="ru-RU" sz="2700" kern="1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700" kern="1200" dirty="0"/>
        </a:p>
      </dsp:txBody>
      <dsp:txXfrm>
        <a:off x="1870388" y="0"/>
        <a:ext cx="6425259" cy="1343081"/>
      </dsp:txXfrm>
    </dsp:sp>
    <dsp:sp modelId="{9A2B99A3-2435-4449-B980-E80329CC9BD4}">
      <dsp:nvSpPr>
        <dsp:cNvPr id="0" name=""/>
        <dsp:cNvSpPr/>
      </dsp:nvSpPr>
      <dsp:spPr>
        <a:xfrm>
          <a:off x="249187" y="121438"/>
          <a:ext cx="1583274" cy="110020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06E93A-3D72-47FE-98A3-EBCE189F5C60}">
      <dsp:nvSpPr>
        <dsp:cNvPr id="0" name=""/>
        <dsp:cNvSpPr/>
      </dsp:nvSpPr>
      <dsp:spPr>
        <a:xfrm>
          <a:off x="0" y="1554340"/>
          <a:ext cx="8295648" cy="13257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tx2">
                <a:lumMod val="40000"/>
                <a:lumOff val="60000"/>
              </a:schemeClr>
            </a:gs>
            <a:gs pos="53000">
              <a:srgbClr val="D4DEFF"/>
            </a:gs>
            <a:gs pos="100000">
              <a:srgbClr val="D4DEFF"/>
            </a:gs>
            <a:gs pos="100000">
              <a:srgbClr val="96AB94"/>
            </a:gs>
          </a:gsLst>
          <a:lin ang="5400000" scaled="0"/>
        </a:gra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Сетевое взаимодействие по формированию системы проведения ГИА с учетом требований </a:t>
          </a:r>
          <a:r>
            <a:rPr lang="en-US" sz="2700" kern="1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WS</a:t>
          </a:r>
          <a:r>
            <a:rPr lang="ru-RU" sz="2700" kern="1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700" kern="1200" dirty="0"/>
        </a:p>
      </dsp:txBody>
      <dsp:txXfrm>
        <a:off x="1870388" y="1554340"/>
        <a:ext cx="6425259" cy="1325736"/>
      </dsp:txXfrm>
    </dsp:sp>
    <dsp:sp modelId="{E11B8603-663A-4C69-B976-45BE09958DBB}">
      <dsp:nvSpPr>
        <dsp:cNvPr id="0" name=""/>
        <dsp:cNvSpPr/>
      </dsp:nvSpPr>
      <dsp:spPr>
        <a:xfrm>
          <a:off x="244782" y="1679756"/>
          <a:ext cx="1470834" cy="106297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F72630-78DA-43F8-A7E9-C73A2834E0E1}">
      <dsp:nvSpPr>
        <dsp:cNvPr id="0" name=""/>
        <dsp:cNvSpPr/>
      </dsp:nvSpPr>
      <dsp:spPr>
        <a:xfrm>
          <a:off x="0" y="3091336"/>
          <a:ext cx="8295648" cy="13334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tx2">
                <a:lumMod val="40000"/>
                <a:lumOff val="60000"/>
              </a:schemeClr>
            </a:gs>
            <a:gs pos="53000">
              <a:srgbClr val="D4DEFF"/>
            </a:gs>
            <a:gs pos="100000">
              <a:srgbClr val="D4DEFF"/>
            </a:gs>
            <a:gs pos="100000">
              <a:srgbClr val="96AB94"/>
            </a:gs>
          </a:gsLst>
          <a:lin ang="5400000" scaled="0"/>
        </a:gra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Подготовка студентов к процедуре проведения ГИА с учетом требований </a:t>
          </a:r>
          <a:r>
            <a:rPr lang="en-US" sz="2700" kern="1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WS</a:t>
          </a:r>
          <a:endParaRPr lang="ru-RU" sz="2700" kern="1200" dirty="0"/>
        </a:p>
      </dsp:txBody>
      <dsp:txXfrm>
        <a:off x="1870388" y="3091336"/>
        <a:ext cx="6425259" cy="1333405"/>
      </dsp:txXfrm>
    </dsp:sp>
    <dsp:sp modelId="{EB0AC798-47EE-4980-A772-E8139A356D91}">
      <dsp:nvSpPr>
        <dsp:cNvPr id="0" name=""/>
        <dsp:cNvSpPr/>
      </dsp:nvSpPr>
      <dsp:spPr>
        <a:xfrm>
          <a:off x="214486" y="3240335"/>
          <a:ext cx="1652675" cy="103540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46BDC6-BF8A-4C47-97A4-93E8A361E153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C07FDD-7086-4694-B522-026CBBD8E7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823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07FDD-7086-4694-B522-026CBBD8E7B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045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рамках августовского совещания  педагогических</a:t>
            </a:r>
            <a:r>
              <a:rPr lang="ru-RU" baseline="0" dirty="0" smtClean="0"/>
              <a:t> работников Тюменской области обсуждался вопрос об изменении формата проведения государственной итоговой аттестации. На единых методических днях  20.08.2015  прошли мастер-пробы процедуры ГИА, что легло в основу домашнего задания для ПОО.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07FDD-7086-4694-B522-026CBBD8E7B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613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Реализуя домашнее задание коллективом ГАПОУ</a:t>
            </a:r>
            <a:r>
              <a:rPr lang="ru-RU" baseline="0" dirty="0" smtClean="0"/>
              <a:t> ТО «ТТСИ и ГХ» был разработан план </a:t>
            </a:r>
            <a:r>
              <a:rPr lang="ru-RU" baseline="0" dirty="0" smtClean="0"/>
              <a:t>мероприятий по подготовке и проведению ГИА в новом формате по программам подготовки квалифицированных рабочих, служащих </a:t>
            </a:r>
            <a:r>
              <a:rPr lang="ru-RU" baseline="0" dirty="0" smtClean="0"/>
              <a:t>состоящий </a:t>
            </a:r>
            <a:r>
              <a:rPr lang="ru-RU" baseline="0" dirty="0" smtClean="0"/>
              <a:t>из трех разделов: Паспорт плана проведения ГИА в новом формате; Пояснительная записка; Дорожная карта подготовки и проведения ГИА в новом формате. Проведение государственной итоговой аттестации в новом формате предполагает использование опыта участия профессиональных образовательных организаций в движении </a:t>
            </a:r>
            <a:r>
              <a:rPr lang="ru-RU" baseline="0" dirty="0" err="1" smtClean="0"/>
              <a:t>WorldSkills</a:t>
            </a:r>
            <a:r>
              <a:rPr lang="ru-RU" baseline="0" dirty="0" smtClean="0"/>
              <a:t> </a:t>
            </a:r>
            <a:r>
              <a:rPr lang="ru-RU" baseline="0" dirty="0" err="1" smtClean="0"/>
              <a:t>Russia</a:t>
            </a:r>
            <a:r>
              <a:rPr lang="ru-RU" baseline="0" dirty="0" smtClean="0"/>
              <a:t>. Процедура проведения ГИА полностью соответствует Порядку проведения государственной итоговой аттестации по образовательным программам среднего профессионального образования и  меняется лишь в части выполнения выпускной практической квалификационной работы, которая теперь осуществляется в реальном времени, в присутствии экзаменационной комиссии государственной итоговой аттестации, либо на производственной площадке предприятия-социального партнера, либо в учебно-производственных мастерских профессиональной образовательной организации.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07FDD-7086-4694-B522-026CBBD8E7B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616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План </a:t>
            </a:r>
            <a:r>
              <a:rPr lang="ru-RU" baseline="0" dirty="0" smtClean="0"/>
              <a:t>включает 3 направления деятельности,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aseline="0" dirty="0" smtClean="0"/>
              <a:t>Организационно-методическая деятельность по проведению ГИА в новом формате;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aseline="0" dirty="0" smtClean="0"/>
              <a:t>Сетевое взаимодействие по формированию системы проведения ГИА в новом формате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aseline="0" dirty="0" smtClean="0"/>
              <a:t>Подготовка студентов к процедуре проведения ГИА в новом формате</a:t>
            </a:r>
          </a:p>
          <a:p>
            <a:r>
              <a:rPr lang="ru-RU" baseline="0" dirty="0" smtClean="0"/>
              <a:t>по каждому из которых прописаны мероприятия, сроки реализации и ответственные.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07FDD-7086-4694-B522-026CBBD8E7B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199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Мы остановимся на первом направлении. Методической службой техникума были разработаны 2</a:t>
            </a:r>
            <a:r>
              <a:rPr lang="ru-RU" baseline="0" dirty="0" smtClean="0"/>
              <a:t> документа, согласованных с работодателями, которые легли в основу деятельности преподавателей и мастеров п/о, готовящих свои группы к ГИА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07FDD-7086-4694-B522-026CBBD8E7B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5180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Каждый мастер п/о готовит пакет документов </a:t>
            </a:r>
            <a:r>
              <a:rPr lang="ru-RU" smtClean="0"/>
              <a:t>для выполнения ВПКР.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07FDD-7086-4694-B522-026CBBD8E7B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5535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07FDD-7086-4694-B522-026CBBD8E7B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445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965" y="1749245"/>
            <a:ext cx="7772400" cy="859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5" y="2593545"/>
            <a:ext cx="6400800" cy="835455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5720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28720"/>
            <a:ext cx="8229600" cy="3918803"/>
          </a:xfr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7900" y="374900"/>
            <a:ext cx="7482545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7900" y="1544098"/>
            <a:ext cx="7482545" cy="4275740"/>
          </a:xfr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985720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2054655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684518"/>
            <a:ext cx="4040188" cy="3035058"/>
          </a:xfrm>
        </p:spPr>
        <p:txBody>
          <a:bodyPr/>
          <a:lstStyle>
            <a:lvl1pPr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2054655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684518"/>
            <a:ext cx="4041775" cy="3035058"/>
          </a:xfrm>
        </p:spPr>
        <p:txBody>
          <a:bodyPr/>
          <a:lstStyle>
            <a:lvl1pPr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43835"/>
            <a:ext cx="9115993" cy="183246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итоговой аттестации с учетом требований WS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программам подготовки квалифицированных рабочих, служащих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276295"/>
            <a:ext cx="4877410" cy="122164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ГАПОУ ТО «Тюменский техникум строительной индустрии и городского хозяйства»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7032" y="256089"/>
            <a:ext cx="3611916" cy="240938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910545" y="5108755"/>
            <a:ext cx="7482545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1" name="Рисунок 10"/>
          <p:cNvPicPr/>
          <p:nvPr/>
        </p:nvPicPr>
        <p:blipFill rotWithShape="1">
          <a:blip r:embed="rId5"/>
          <a:srcRect l="10256" t="27081" r="7852" b="8781"/>
          <a:stretch/>
        </p:blipFill>
        <p:spPr bwMode="auto">
          <a:xfrm>
            <a:off x="5280184" y="4345229"/>
            <a:ext cx="3608763" cy="19851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http://wsrc.ru/include/img/dep_obr_nauk_tyum_obl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18618" cy="79209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01600" prst="ribl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Стрелка углом вверх 50"/>
          <p:cNvSpPr/>
          <p:nvPr/>
        </p:nvSpPr>
        <p:spPr>
          <a:xfrm flipV="1">
            <a:off x="3350359" y="1728281"/>
            <a:ext cx="1810505" cy="699131"/>
          </a:xfrm>
          <a:prstGeom prst="bentUpArrow">
            <a:avLst>
              <a:gd name="adj1" fmla="val 11935"/>
              <a:gd name="adj2" fmla="val 18522"/>
              <a:gd name="adj3" fmla="val 36738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трелка углом вверх 52"/>
          <p:cNvSpPr/>
          <p:nvPr/>
        </p:nvSpPr>
        <p:spPr>
          <a:xfrm flipV="1">
            <a:off x="6560698" y="3219348"/>
            <a:ext cx="2134337" cy="1125881"/>
          </a:xfrm>
          <a:prstGeom prst="bentUpArrow">
            <a:avLst>
              <a:gd name="adj1" fmla="val 11935"/>
              <a:gd name="adj2" fmla="val 18522"/>
              <a:gd name="adj3" fmla="val 36738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5" name="Picture 2" descr="C:\Users\светлана александров\Desktop\IMG_695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67" y="3782288"/>
            <a:ext cx="4052100" cy="27030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  <a:extLst/>
        </p:spPr>
      </p:pic>
      <p:sp>
        <p:nvSpPr>
          <p:cNvPr id="54" name="Скругленный прямоугольник 53"/>
          <p:cNvSpPr/>
          <p:nvPr/>
        </p:nvSpPr>
        <p:spPr>
          <a:xfrm>
            <a:off x="2892245" y="2436396"/>
            <a:ext cx="3668453" cy="1736659"/>
          </a:xfrm>
          <a:prstGeom prst="roundRect">
            <a:avLst/>
          </a:prstGeom>
          <a:gradFill flip="none" rotWithShape="1">
            <a:gsLst>
              <a:gs pos="0">
                <a:srgbClr val="589BFE"/>
              </a:gs>
              <a:gs pos="50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Мастер-пробы по проведению ГИА с учетом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требований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WS</a:t>
            </a:r>
            <a:endParaRPr lang="ru-RU" sz="24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20.08.2015</a:t>
            </a:r>
          </a:p>
        </p:txBody>
      </p:sp>
      <p:pic>
        <p:nvPicPr>
          <p:cNvPr id="9" name="Рисунок 8"/>
          <p:cNvPicPr/>
          <p:nvPr/>
        </p:nvPicPr>
        <p:blipFill rotWithShape="1">
          <a:blip r:embed="rId8"/>
          <a:srcRect l="25321" t="18244" r="17628" b="9066"/>
          <a:stretch/>
        </p:blipFill>
        <p:spPr bwMode="auto">
          <a:xfrm>
            <a:off x="319500" y="856932"/>
            <a:ext cx="3030860" cy="1961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 descr="E:\DOC.XSM\0000000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60" y="1291130"/>
            <a:ext cx="4123035" cy="5497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05" y="1749245"/>
            <a:ext cx="4266590" cy="274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>
            <a:off x="663449" y="1291131"/>
            <a:ext cx="8081165" cy="758686"/>
            <a:chOff x="59398" y="1682174"/>
            <a:chExt cx="8081165" cy="1216800"/>
          </a:xfrm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25" name="Блок-схема: альтернативный процесс 24"/>
            <p:cNvSpPr/>
            <p:nvPr/>
          </p:nvSpPr>
          <p:spPr>
            <a:xfrm>
              <a:off x="59398" y="1682174"/>
              <a:ext cx="8081165" cy="1216800"/>
            </a:xfrm>
            <a:prstGeom prst="flowChartAlternateProcess">
              <a:avLst/>
            </a:prstGeom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Блок-схема: альтернативный процесс 4"/>
            <p:cNvSpPr/>
            <p:nvPr/>
          </p:nvSpPr>
          <p:spPr>
            <a:xfrm>
              <a:off x="59398" y="1741570"/>
              <a:ext cx="7962369" cy="1098003"/>
            </a:xfrm>
            <a:prstGeom prst="rect">
              <a:avLst/>
            </a:prstGeom>
            <a:ln>
              <a:noFill/>
            </a:ln>
            <a:effectLst/>
            <a:sp3d>
              <a:bevelT w="139700" h="1397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6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Направления деятельности</a:t>
              </a:r>
              <a:endParaRPr lang="ru-RU" sz="36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64014640"/>
              </p:ext>
            </p:extLst>
          </p:nvPr>
        </p:nvGraphicFramePr>
        <p:xfrm>
          <a:off x="448966" y="2207360"/>
          <a:ext cx="8295648" cy="44284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2441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448965" y="1291131"/>
            <a:ext cx="8295649" cy="916230"/>
            <a:chOff x="59398" y="1682174"/>
            <a:chExt cx="8081165" cy="1216800"/>
          </a:xfrm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4" name="Блок-схема: альтернативный процесс 3"/>
            <p:cNvSpPr/>
            <p:nvPr/>
          </p:nvSpPr>
          <p:spPr>
            <a:xfrm>
              <a:off x="59398" y="1682174"/>
              <a:ext cx="8081165" cy="1216800"/>
            </a:xfrm>
            <a:prstGeom prst="flowChartAlternateProcess">
              <a:avLst/>
            </a:prstGeom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Блок-схема: альтернативный процесс 4"/>
            <p:cNvSpPr/>
            <p:nvPr/>
          </p:nvSpPr>
          <p:spPr>
            <a:xfrm>
              <a:off x="59398" y="1741572"/>
              <a:ext cx="7962369" cy="1098004"/>
            </a:xfrm>
            <a:prstGeom prst="rect">
              <a:avLst/>
            </a:prstGeom>
            <a:ln>
              <a:noFill/>
            </a:ln>
            <a:effectLst/>
            <a:sp3d>
              <a:bevelT w="139700" h="1397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Организационно-методическая  деятельность</a:t>
              </a:r>
              <a:endParaRPr lang="ru-RU" sz="32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312" y="2755333"/>
            <a:ext cx="8297375" cy="1347333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424176" y="2757459"/>
            <a:ext cx="8295648" cy="1343081"/>
            <a:chOff x="0" y="0"/>
            <a:chExt cx="8295648" cy="1343081"/>
          </a:xfrm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0" y="0"/>
              <a:ext cx="8295648" cy="1343081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chemeClr val="tx2">
                    <a:lumMod val="40000"/>
                    <a:lumOff val="60000"/>
                  </a:schemeClr>
                </a:gs>
                <a:gs pos="53000">
                  <a:srgbClr val="D4DEFF"/>
                </a:gs>
                <a:gs pos="100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ln>
              <a:noFill/>
            </a:ln>
            <a:effectLst/>
            <a:sp3d>
              <a:bevelT w="139700" h="139700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1870388" y="0"/>
              <a:ext cx="6425259" cy="134308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700" kern="1200" dirty="0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Организационно-методическая деятельность по проведению ГИА с учетом требований </a:t>
              </a:r>
              <a:r>
                <a:rPr lang="en-US" sz="2700" kern="1200" dirty="0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WS</a:t>
              </a:r>
              <a:r>
                <a:rPr lang="ru-RU" sz="2700" kern="1200" dirty="0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700" kern="1200" dirty="0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424176" y="2762298"/>
            <a:ext cx="8295648" cy="1333405"/>
            <a:chOff x="0" y="3091336"/>
            <a:chExt cx="8295648" cy="1333405"/>
          </a:xfrm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0" y="3091336"/>
              <a:ext cx="8295648" cy="1333405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chemeClr val="tx2">
                    <a:lumMod val="40000"/>
                    <a:lumOff val="60000"/>
                  </a:schemeClr>
                </a:gs>
                <a:gs pos="53000">
                  <a:srgbClr val="D4DEFF"/>
                </a:gs>
                <a:gs pos="100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ln>
              <a:noFill/>
            </a:ln>
            <a:effectLst/>
            <a:sp3d>
              <a:bevelT w="139700" h="139700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0" name="Скругленный прямоугольник 4"/>
            <p:cNvSpPr/>
            <p:nvPr/>
          </p:nvSpPr>
          <p:spPr>
            <a:xfrm>
              <a:off x="1870388" y="3091336"/>
              <a:ext cx="6425259" cy="133340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700" kern="1200" dirty="0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Подготовка студентов к процедуре проведения ГИА с учетом требований </a:t>
              </a:r>
              <a:r>
                <a:rPr lang="en-US" sz="2700" kern="1200" dirty="0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WS</a:t>
              </a:r>
              <a:endParaRPr lang="ru-RU" sz="2700" kern="1200" dirty="0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424175" y="2755333"/>
            <a:ext cx="8295648" cy="1343081"/>
            <a:chOff x="0" y="0"/>
            <a:chExt cx="8295648" cy="1343081"/>
          </a:xfrm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0" y="0"/>
              <a:ext cx="8295648" cy="1343081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chemeClr val="tx2">
                    <a:lumMod val="40000"/>
                    <a:lumOff val="60000"/>
                  </a:schemeClr>
                </a:gs>
                <a:gs pos="53000">
                  <a:srgbClr val="D4DEFF"/>
                </a:gs>
                <a:gs pos="100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ln>
              <a:noFill/>
            </a:ln>
            <a:effectLst/>
            <a:sp3d>
              <a:bevelT w="139700" h="139700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3" name="Скругленный прямоугольник 4"/>
            <p:cNvSpPr/>
            <p:nvPr/>
          </p:nvSpPr>
          <p:spPr>
            <a:xfrm>
              <a:off x="1870388" y="0"/>
              <a:ext cx="6425259" cy="134308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700" kern="1200" dirty="0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Регламент проведения ГИА с учетом требований </a:t>
              </a:r>
              <a:r>
                <a:rPr lang="en-US" sz="2700" kern="1200" dirty="0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WS</a:t>
              </a:r>
              <a:r>
                <a:rPr lang="ru-RU" sz="2700" kern="1200" dirty="0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700" kern="1200" dirty="0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448966" y="4645099"/>
            <a:ext cx="8295648" cy="1333405"/>
            <a:chOff x="0" y="3091336"/>
            <a:chExt cx="8295648" cy="1333405"/>
          </a:xfrm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0" y="3091336"/>
              <a:ext cx="8295648" cy="1333405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chemeClr val="tx2">
                    <a:lumMod val="40000"/>
                    <a:lumOff val="60000"/>
                  </a:schemeClr>
                </a:gs>
                <a:gs pos="53000">
                  <a:srgbClr val="D4DEFF"/>
                </a:gs>
                <a:gs pos="100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ln>
              <a:noFill/>
            </a:ln>
            <a:effectLst/>
            <a:sp3d>
              <a:bevelT w="139700" h="139700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6" name="Скругленный прямоугольник 4"/>
            <p:cNvSpPr/>
            <p:nvPr/>
          </p:nvSpPr>
          <p:spPr>
            <a:xfrm>
              <a:off x="1870388" y="3091336"/>
              <a:ext cx="6425259" cy="133340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700" kern="1200" dirty="0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Пояснительная записка к Программе проведения ГИА</a:t>
              </a:r>
              <a:endParaRPr lang="ru-RU" sz="2700" kern="1200" dirty="0"/>
            </a:p>
          </p:txBody>
        </p:sp>
      </p:grpSp>
      <p:pic>
        <p:nvPicPr>
          <p:cNvPr id="28" name="Рисунок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970" y="2891496"/>
            <a:ext cx="1361150" cy="112465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100" y="4714107"/>
            <a:ext cx="1361150" cy="119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09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448965" y="1291131"/>
            <a:ext cx="8295649" cy="916230"/>
            <a:chOff x="59398" y="1682174"/>
            <a:chExt cx="8081165" cy="1216800"/>
          </a:xfrm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5" name="Блок-схема: альтернативный процесс 4"/>
            <p:cNvSpPr/>
            <p:nvPr/>
          </p:nvSpPr>
          <p:spPr>
            <a:xfrm>
              <a:off x="59398" y="1682174"/>
              <a:ext cx="8081165" cy="1216800"/>
            </a:xfrm>
            <a:prstGeom prst="flowChartAlternateProcess">
              <a:avLst/>
            </a:prstGeom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Блок-схема: альтернативный процесс 4"/>
            <p:cNvSpPr/>
            <p:nvPr/>
          </p:nvSpPr>
          <p:spPr>
            <a:xfrm>
              <a:off x="59398" y="1741572"/>
              <a:ext cx="7962369" cy="1098004"/>
            </a:xfrm>
            <a:prstGeom prst="rect">
              <a:avLst/>
            </a:prstGeom>
            <a:ln>
              <a:noFill/>
            </a:ln>
            <a:effectLst/>
            <a:sp3d>
              <a:bevelT w="139700" h="1397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Организационно-методическая  деятельность</a:t>
              </a:r>
              <a:endParaRPr lang="ru-RU" sz="32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521655" y="2373867"/>
            <a:ext cx="8295648" cy="1481984"/>
            <a:chOff x="0" y="-138903"/>
            <a:chExt cx="8295648" cy="1481984"/>
          </a:xfrm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0" y="0"/>
              <a:ext cx="8295648" cy="1343081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chemeClr val="tx2">
                    <a:lumMod val="40000"/>
                    <a:lumOff val="60000"/>
                  </a:schemeClr>
                </a:gs>
                <a:gs pos="53000">
                  <a:srgbClr val="D4DEFF"/>
                </a:gs>
                <a:gs pos="100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ln>
              <a:noFill/>
            </a:ln>
            <a:effectLst/>
            <a:sp3d>
              <a:bevelT w="139700" h="139700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1799984" y="-138903"/>
              <a:ext cx="6425259" cy="134308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700" kern="1200" dirty="0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Техническое описание задания на ВПКР по профессии</a:t>
              </a:r>
              <a:endParaRPr lang="ru-RU" sz="2700" kern="1200" dirty="0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521654" y="3922317"/>
            <a:ext cx="8295648" cy="1333405"/>
            <a:chOff x="0" y="3091336"/>
            <a:chExt cx="8295648" cy="1333405"/>
          </a:xfrm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0" y="3091336"/>
              <a:ext cx="8295648" cy="1333405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chemeClr val="tx2">
                    <a:lumMod val="40000"/>
                    <a:lumOff val="60000"/>
                  </a:schemeClr>
                </a:gs>
                <a:gs pos="53000">
                  <a:srgbClr val="D4DEFF"/>
                </a:gs>
                <a:gs pos="100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ln>
              <a:noFill/>
            </a:ln>
            <a:effectLst/>
            <a:sp3d>
              <a:bevelT w="139700" h="139700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1870388" y="3091336"/>
              <a:ext cx="6425259" cy="133340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700" kern="1200" dirty="0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Инфраструктурный лист к заданию на ВПКР по профессии</a:t>
              </a:r>
              <a:endParaRPr lang="ru-RU" sz="2700" kern="1200" dirty="0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522569" y="5322188"/>
            <a:ext cx="8295648" cy="1333405"/>
            <a:chOff x="0" y="3091336"/>
            <a:chExt cx="8295648" cy="1333405"/>
          </a:xfrm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0" y="3091336"/>
              <a:ext cx="8295648" cy="1333405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chemeClr val="tx2">
                    <a:lumMod val="40000"/>
                    <a:lumOff val="60000"/>
                  </a:schemeClr>
                </a:gs>
                <a:gs pos="53000">
                  <a:srgbClr val="D4DEFF"/>
                </a:gs>
                <a:gs pos="100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ln>
              <a:noFill/>
            </a:ln>
            <a:effectLst/>
            <a:sp3d>
              <a:bevelT w="139700" h="139700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1870388" y="3091336"/>
              <a:ext cx="6425259" cy="133340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700" kern="1200" dirty="0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Критерии оценки ВПКР </a:t>
              </a:r>
              <a:r>
                <a:rPr lang="ru-RU" sz="2700" kern="1200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 </a:t>
              </a:r>
              <a:r>
                <a:rPr lang="ru-RU" sz="2700" kern="1200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профессии</a:t>
              </a:r>
              <a:endParaRPr lang="ru-RU" sz="2700" kern="1200" dirty="0"/>
            </a:p>
          </p:txBody>
        </p:sp>
      </p:grpSp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998" y="2659857"/>
            <a:ext cx="1522236" cy="105858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98" y="4073316"/>
            <a:ext cx="1523369" cy="108974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998" y="5433398"/>
            <a:ext cx="1592641" cy="1063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88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43835"/>
            <a:ext cx="9115993" cy="183246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государственной итоговой аттестации с учетом требований WS</a:t>
            </a:r>
            <a:b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программам подготовки квалифицированных рабочих, служащих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276295"/>
            <a:ext cx="4877410" cy="122164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ГАПОУ ТО «Тюменский техникум строительной индустрии и городского хозяйства»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81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1730</TotalTime>
  <Words>400</Words>
  <Application>Microsoft Office PowerPoint</Application>
  <PresentationFormat>Экран (4:3)</PresentationFormat>
  <Paragraphs>35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Проведение государственной итоговой аттестации с учетом требований WS по программам подготовки квалифицированных рабочих, служащих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Проведение государственной итоговой аттестации с учетом требований WS по программам подготовки квалифицированных рабочих, служащих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207-PC</cp:lastModifiedBy>
  <cp:revision>52</cp:revision>
  <cp:lastPrinted>2015-09-30T10:15:30Z</cp:lastPrinted>
  <dcterms:created xsi:type="dcterms:W3CDTF">2013-08-21T19:17:07Z</dcterms:created>
  <dcterms:modified xsi:type="dcterms:W3CDTF">2015-12-12T06:19:39Z</dcterms:modified>
</cp:coreProperties>
</file>